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10"/>
  </p:notesMasterIdLst>
  <p:sldIdLst>
    <p:sldId id="256" r:id="rId3"/>
    <p:sldId id="257" r:id="rId4"/>
    <p:sldId id="258" r:id="rId5"/>
    <p:sldId id="274" r:id="rId6"/>
    <p:sldId id="277" r:id="rId7"/>
    <p:sldId id="261" r:id="rId8"/>
    <p:sldId id="27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anose="020B00030301010600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7" autoAdjust="0"/>
  </p:normalViewPr>
  <p:slideViewPr>
    <p:cSldViewPr snapToGrid="0">
      <p:cViewPr varScale="1">
        <p:scale>
          <a:sx n="75" d="100"/>
          <a:sy n="75" d="100"/>
        </p:scale>
        <p:origin x="9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1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fdb0992b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fdb0992b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18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24733f6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24733f6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6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fdb0992b_4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fdb0992b_4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7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24733f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24733f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21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729449" y="1322450"/>
            <a:ext cx="7982471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4000"/>
              <a:buNone/>
              <a:defRPr sz="4000">
                <a:solidFill>
                  <a:srgbClr val="261C0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729594" y="3401500"/>
            <a:ext cx="7982325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1600"/>
              <a:buNone/>
              <a:defRPr sz="1600">
                <a:solidFill>
                  <a:srgbClr val="261C02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5" name="Google Shape;7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7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0;p17">
            <a:extLst>
              <a:ext uri="{FF2B5EF4-FFF2-40B4-BE49-F238E27FC236}">
                <a16:creationId xmlns:a16="http://schemas.microsoft.com/office/drawing/2014/main" id="{98000ABC-B293-4F54-BCFD-E2F3614AA3FF}"/>
              </a:ext>
            </a:extLst>
          </p:cNvPr>
          <p:cNvSpPr txBox="1"/>
          <p:nvPr userDrawn="1"/>
        </p:nvSpPr>
        <p:spPr>
          <a:xfrm>
            <a:off x="1386674" y="4726459"/>
            <a:ext cx="3032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© 2020  UPR-RP</a:t>
            </a:r>
            <a:endParaRPr sz="900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D9441-0ACF-473B-8358-F503DCC78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54" y="4775251"/>
            <a:ext cx="1338936" cy="29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1FD65-DDD9-46D8-978C-AF29AE2C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7A682-20F7-40C6-9222-3A8B8BB9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83008-D20A-47D5-BB51-B758C8AC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5569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5271-979D-4763-A92B-AAA3713C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EC8B-0208-4ADA-8A99-DF801A17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7DDC-E0E6-41C4-B981-5C2316C80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3ED2C-9264-49F2-BFDB-AF94F22F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8E37-76AE-44B9-90A5-05E9775B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57E9-014E-46DA-B67F-E9B15DFE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5872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10F4-82D2-4339-8BB8-4244A341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DA984-1E5B-4412-9E4D-00CB301E7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84AC4-FDDB-406A-BE0E-62A76A4B9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69CD9-9994-4011-8BBC-69C3292F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DCA4-3688-4332-8D30-2FAE3D83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51FB5-073A-4652-83B4-CC30FBD1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5205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4FCD-F0BA-4464-9278-44D892C1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DC7DF-32CE-416D-93BD-D3E1F75A4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D4F0-FA60-47ED-8C67-385DD9C7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F85B1-F6A0-41D2-B987-26C12515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3AB37-158B-475F-838C-8564BB1F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8728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C5C0D-60F3-424C-8360-5F085C4E1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41C98-2FE1-40D9-A295-EDAE86986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06369-24EB-4F0C-9A18-91FC5996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3DA0-F1CB-4365-81B1-4E58CE50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A96B4-E7B7-4278-9E34-3FD847B3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429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-1050" y="4711225"/>
            <a:ext cx="9144000" cy="435900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17"/>
          <p:cNvGrpSpPr/>
          <p:nvPr/>
        </p:nvGrpSpPr>
        <p:grpSpPr>
          <a:xfrm>
            <a:off x="672347" y="1038856"/>
            <a:ext cx="745763" cy="45826"/>
            <a:chOff x="4580561" y="2589004"/>
            <a:chExt cx="1064464" cy="25200"/>
          </a:xfrm>
        </p:grpSpPr>
        <p:sp>
          <p:nvSpPr>
            <p:cNvPr id="114" name="Google Shape;11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7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593975" y="180625"/>
            <a:ext cx="8188284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4000"/>
              <a:buNone/>
              <a:defRPr sz="4000">
                <a:solidFill>
                  <a:srgbClr val="261C0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9pPr>
          </a:lstStyle>
          <a:p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593975" y="1396276"/>
            <a:ext cx="8188284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E70033"/>
              </a:buClr>
              <a:buSzPts val="3000"/>
              <a:buChar char="●"/>
              <a:defRPr sz="3000">
                <a:solidFill>
                  <a:srgbClr val="261C02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2400"/>
              <a:buChar char="○"/>
              <a:defRPr sz="2400">
                <a:solidFill>
                  <a:srgbClr val="261C02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800"/>
              <a:buChar char="■"/>
              <a:defRPr sz="1800">
                <a:solidFill>
                  <a:srgbClr val="261C0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400"/>
              <a:buChar char="●"/>
              <a:defRPr sz="1400">
                <a:solidFill>
                  <a:srgbClr val="261C0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200"/>
              <a:buChar char="○"/>
              <a:defRPr sz="1200">
                <a:solidFill>
                  <a:srgbClr val="261C0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100"/>
              <a:buChar char="■"/>
              <a:defRPr>
                <a:solidFill>
                  <a:srgbClr val="261C02"/>
                </a:solidFill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000"/>
              <a:buChar char="●"/>
              <a:defRPr sz="1000">
                <a:solidFill>
                  <a:srgbClr val="261C02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900"/>
              <a:buChar char="○"/>
              <a:defRPr sz="900">
                <a:solidFill>
                  <a:srgbClr val="261C02"/>
                </a:solidFill>
              </a:defRPr>
            </a:lvl8pPr>
            <a:lvl9pPr marL="4114800" lvl="8" indent="-279400" rtl="0">
              <a:spcBef>
                <a:spcPts val="1600"/>
              </a:spcBef>
              <a:spcAft>
                <a:spcPts val="1600"/>
              </a:spcAft>
              <a:buClr>
                <a:srgbClr val="261C02"/>
              </a:buClr>
              <a:buSzPts val="800"/>
              <a:buChar char="■"/>
              <a:defRPr sz="800">
                <a:solidFill>
                  <a:srgbClr val="261C02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536300" y="4778072"/>
            <a:ext cx="5487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</a:defRPr>
            </a:lvl1pPr>
            <a:lvl2pPr lvl="1" rtl="0">
              <a:buNone/>
              <a:defRPr b="1">
                <a:solidFill>
                  <a:schemeClr val="lt1"/>
                </a:solidFill>
              </a:defRPr>
            </a:lvl2pPr>
            <a:lvl3pPr lvl="2" rtl="0">
              <a:buNone/>
              <a:defRPr b="1">
                <a:solidFill>
                  <a:schemeClr val="lt1"/>
                </a:solidFill>
              </a:defRPr>
            </a:lvl3pPr>
            <a:lvl4pPr lvl="3" rtl="0">
              <a:buNone/>
              <a:defRPr b="1">
                <a:solidFill>
                  <a:schemeClr val="lt1"/>
                </a:solidFill>
              </a:defRPr>
            </a:lvl4pPr>
            <a:lvl5pPr lvl="4" rtl="0">
              <a:buNone/>
              <a:defRPr b="1">
                <a:solidFill>
                  <a:schemeClr val="lt1"/>
                </a:solidFill>
              </a:defRPr>
            </a:lvl5pPr>
            <a:lvl6pPr lvl="5" rtl="0">
              <a:buNone/>
              <a:defRPr b="1">
                <a:solidFill>
                  <a:schemeClr val="lt1"/>
                </a:solidFill>
              </a:defRPr>
            </a:lvl6pPr>
            <a:lvl7pPr lvl="6" rtl="0">
              <a:buNone/>
              <a:defRPr b="1">
                <a:solidFill>
                  <a:schemeClr val="lt1"/>
                </a:solidFill>
              </a:defRPr>
            </a:lvl7pPr>
            <a:lvl8pPr lvl="7" rtl="0">
              <a:buNone/>
              <a:defRPr b="1">
                <a:solidFill>
                  <a:schemeClr val="lt1"/>
                </a:solidFill>
              </a:defRPr>
            </a:lvl8pPr>
            <a:lvl9pPr lvl="8" rtl="0">
              <a:buNone/>
              <a:defRPr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112090" y="4723320"/>
            <a:ext cx="3032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© 2020 UPR-RP</a:t>
            </a:r>
            <a:endParaRPr sz="9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860F4-6E1C-4014-AB6D-D9195A618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27" b="24969"/>
          <a:stretch/>
        </p:blipFill>
        <p:spPr>
          <a:xfrm>
            <a:off x="75859" y="4781990"/>
            <a:ext cx="1036231" cy="241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-1050" y="4711225"/>
            <a:ext cx="9144000" cy="435900"/>
          </a:xfrm>
          <a:prstGeom prst="rect">
            <a:avLst/>
          </a:prstGeom>
          <a:solidFill>
            <a:srgbClr val="E7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17"/>
          <p:cNvGrpSpPr/>
          <p:nvPr/>
        </p:nvGrpSpPr>
        <p:grpSpPr>
          <a:xfrm>
            <a:off x="672347" y="1038856"/>
            <a:ext cx="745763" cy="45826"/>
            <a:chOff x="4580561" y="2589004"/>
            <a:chExt cx="1064464" cy="25200"/>
          </a:xfrm>
        </p:grpSpPr>
        <p:sp>
          <p:nvSpPr>
            <p:cNvPr id="114" name="Google Shape;11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7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593975" y="180625"/>
            <a:ext cx="8188284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4000"/>
              <a:buNone/>
              <a:defRPr sz="4000">
                <a:solidFill>
                  <a:srgbClr val="261C0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61C02"/>
              </a:buClr>
              <a:buSzPts val="3600"/>
              <a:buNone/>
              <a:defRPr sz="3600">
                <a:solidFill>
                  <a:srgbClr val="261C02"/>
                </a:solidFill>
              </a:defRPr>
            </a:lvl9pPr>
          </a:lstStyle>
          <a:p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593975" y="1396276"/>
            <a:ext cx="3978025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E70033"/>
              </a:buClr>
              <a:buSzPts val="3000"/>
              <a:buChar char="●"/>
              <a:defRPr sz="3000">
                <a:solidFill>
                  <a:srgbClr val="261C02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2400"/>
              <a:buChar char="○"/>
              <a:defRPr sz="2400">
                <a:solidFill>
                  <a:srgbClr val="261C02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800"/>
              <a:buChar char="■"/>
              <a:defRPr sz="1800">
                <a:solidFill>
                  <a:srgbClr val="261C0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400"/>
              <a:buChar char="●"/>
              <a:defRPr sz="1400">
                <a:solidFill>
                  <a:srgbClr val="261C0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200"/>
              <a:buChar char="○"/>
              <a:defRPr sz="1200">
                <a:solidFill>
                  <a:srgbClr val="261C0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100"/>
              <a:buChar char="■"/>
              <a:defRPr>
                <a:solidFill>
                  <a:srgbClr val="261C02"/>
                </a:solidFill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000"/>
              <a:buChar char="●"/>
              <a:defRPr sz="1000">
                <a:solidFill>
                  <a:srgbClr val="261C02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900"/>
              <a:buChar char="○"/>
              <a:defRPr sz="900">
                <a:solidFill>
                  <a:srgbClr val="261C02"/>
                </a:solidFill>
              </a:defRPr>
            </a:lvl8pPr>
            <a:lvl9pPr marL="4114800" lvl="8" indent="-279400" rtl="0">
              <a:spcBef>
                <a:spcPts val="1600"/>
              </a:spcBef>
              <a:spcAft>
                <a:spcPts val="1600"/>
              </a:spcAft>
              <a:buClr>
                <a:srgbClr val="261C02"/>
              </a:buClr>
              <a:buSzPts val="800"/>
              <a:buChar char="■"/>
              <a:defRPr sz="800">
                <a:solidFill>
                  <a:srgbClr val="261C02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536300" y="4778072"/>
            <a:ext cx="5487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</a:defRPr>
            </a:lvl1pPr>
            <a:lvl2pPr lvl="1" rtl="0">
              <a:buNone/>
              <a:defRPr b="1">
                <a:solidFill>
                  <a:schemeClr val="lt1"/>
                </a:solidFill>
              </a:defRPr>
            </a:lvl2pPr>
            <a:lvl3pPr lvl="2" rtl="0">
              <a:buNone/>
              <a:defRPr b="1">
                <a:solidFill>
                  <a:schemeClr val="lt1"/>
                </a:solidFill>
              </a:defRPr>
            </a:lvl3pPr>
            <a:lvl4pPr lvl="3" rtl="0">
              <a:buNone/>
              <a:defRPr b="1">
                <a:solidFill>
                  <a:schemeClr val="lt1"/>
                </a:solidFill>
              </a:defRPr>
            </a:lvl4pPr>
            <a:lvl5pPr lvl="4" rtl="0">
              <a:buNone/>
              <a:defRPr b="1">
                <a:solidFill>
                  <a:schemeClr val="lt1"/>
                </a:solidFill>
              </a:defRPr>
            </a:lvl5pPr>
            <a:lvl6pPr lvl="5" rtl="0">
              <a:buNone/>
              <a:defRPr b="1">
                <a:solidFill>
                  <a:schemeClr val="lt1"/>
                </a:solidFill>
              </a:defRPr>
            </a:lvl6pPr>
            <a:lvl7pPr lvl="6" rtl="0">
              <a:buNone/>
              <a:defRPr b="1">
                <a:solidFill>
                  <a:schemeClr val="lt1"/>
                </a:solidFill>
              </a:defRPr>
            </a:lvl7pPr>
            <a:lvl8pPr lvl="7" rtl="0">
              <a:buNone/>
              <a:defRPr b="1">
                <a:solidFill>
                  <a:schemeClr val="lt1"/>
                </a:solidFill>
              </a:defRPr>
            </a:lvl8pPr>
            <a:lvl9pPr lvl="8" rtl="0">
              <a:buNone/>
              <a:defRPr b="1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112090" y="4723320"/>
            <a:ext cx="3032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© 2020 UPR-RP</a:t>
            </a:r>
            <a:endParaRPr sz="9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860F4-6E1C-4014-AB6D-D9195A618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27" b="24969"/>
          <a:stretch/>
        </p:blipFill>
        <p:spPr>
          <a:xfrm>
            <a:off x="75859" y="4781990"/>
            <a:ext cx="1036231" cy="241160"/>
          </a:xfrm>
          <a:prstGeom prst="rect">
            <a:avLst/>
          </a:prstGeom>
        </p:spPr>
      </p:pic>
      <p:sp>
        <p:nvSpPr>
          <p:cNvPr id="11" name="Google Shape;117;p17">
            <a:extLst>
              <a:ext uri="{FF2B5EF4-FFF2-40B4-BE49-F238E27FC236}">
                <a16:creationId xmlns:a16="http://schemas.microsoft.com/office/drawing/2014/main" id="{BC1C3058-FD9B-4CCB-81F0-37CB788492C5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93749" y="1396276"/>
            <a:ext cx="4088509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E70033"/>
              </a:buClr>
              <a:buSzPts val="3000"/>
              <a:buChar char="●"/>
              <a:defRPr sz="3000">
                <a:solidFill>
                  <a:srgbClr val="261C02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2400"/>
              <a:buChar char="○"/>
              <a:defRPr sz="2400">
                <a:solidFill>
                  <a:srgbClr val="261C02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800"/>
              <a:buChar char="■"/>
              <a:defRPr sz="1800">
                <a:solidFill>
                  <a:srgbClr val="261C0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400"/>
              <a:buChar char="●"/>
              <a:defRPr sz="1400">
                <a:solidFill>
                  <a:srgbClr val="261C0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200"/>
              <a:buChar char="○"/>
              <a:defRPr sz="1200">
                <a:solidFill>
                  <a:srgbClr val="261C0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100"/>
              <a:buChar char="■"/>
              <a:defRPr>
                <a:solidFill>
                  <a:srgbClr val="261C02"/>
                </a:solidFill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1000"/>
              <a:buChar char="●"/>
              <a:defRPr sz="1000">
                <a:solidFill>
                  <a:srgbClr val="261C02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261C02"/>
              </a:buClr>
              <a:buSzPts val="900"/>
              <a:buChar char="○"/>
              <a:defRPr sz="900">
                <a:solidFill>
                  <a:srgbClr val="261C02"/>
                </a:solidFill>
              </a:defRPr>
            </a:lvl8pPr>
            <a:lvl9pPr marL="4114800" lvl="8" indent="-279400" rtl="0">
              <a:spcBef>
                <a:spcPts val="1600"/>
              </a:spcBef>
              <a:spcAft>
                <a:spcPts val="1600"/>
              </a:spcAft>
              <a:buClr>
                <a:srgbClr val="261C02"/>
              </a:buClr>
              <a:buSzPts val="800"/>
              <a:buChar char="■"/>
              <a:defRPr sz="800">
                <a:solidFill>
                  <a:srgbClr val="261C0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64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A0B5-6198-492F-B008-71E20A4B3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DA0B0-AD4E-4BAF-8C43-0E757F2CA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91A3B-5186-444A-B5A1-827B5FF6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556DB-4ABF-42DF-A682-69B66E62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0F28-30C0-4489-83B7-270C07F2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4703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55FD-B96A-44AE-8430-0C696D19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87A8-9B53-421F-9D51-88816E71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47837-097F-4750-B952-27DEEA4F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C53D-5611-4E37-9327-B4F84E5F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7710-2619-4989-A20F-2E6E12B1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745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0B5E-FFC8-4674-9189-C1E778B6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129DE-4AED-4196-8DF6-C1569851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E32BF-664A-40FC-8904-C03C643C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9A2D-9D10-4B40-8DDD-7039C01A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D08E-CF7F-40EB-A12A-23602534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2153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AC8D-1799-4CFA-968C-B41CFE6E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F3B8-21C4-4760-A92F-A10598C9E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F8A3F-7EDB-4183-9D50-B9DE885D5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92862-8D23-4D7A-9084-DEAE80C3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7BE28-98EB-42A1-A965-1DE06331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5DB75-519D-4D9E-97AD-DE0C5CC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2159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72A4-2421-41EB-827A-18EED3A3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0B024-0F70-41C5-A8F5-B697972A4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24D43-A415-4780-879C-3D6FA533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EBFE4-2353-4FAD-8BBB-E4603759E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B1CF5-A551-4EE3-9379-6E2C5C0EB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A6254-9C83-4A8F-AF50-19A461BB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55E59-A802-42E4-B072-60595CA3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0AEE6-6DED-45CC-8F64-0355E00D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043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6331-3F0F-4127-A656-975CA135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40512-F947-4B2B-B691-B4BC4DC8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389BC-6842-4651-A54B-AB5778CA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A092C-8E49-499C-942A-82F76957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1719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7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EFD8C-C808-400E-82BF-DAF819BA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1D8E0-BF76-4E18-8052-219F48655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575E3-B8DC-44A2-90A5-F50D58A0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73C9-7C7D-47B1-8D6E-4D638870D132}" type="datetimeFigureOut">
              <a:rPr lang="es-PR" smtClean="0"/>
              <a:t>06/12/2020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B5DE1-3162-45EA-9765-C0EE26E01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F855-533D-4FD1-906D-6BFB7F32E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3D5E-A355-48DD-9E95-86074EEB727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530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6932700" cy="19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Título</a:t>
            </a:r>
            <a:r>
              <a:rPr lang="en-US" dirty="0"/>
              <a:t> del </a:t>
            </a:r>
            <a:r>
              <a:rPr lang="en-US" dirty="0" err="1"/>
              <a:t>módulo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00" name="Google Shape;200;p29"/>
          <p:cNvSpPr txBox="1">
            <a:spLocks noGrp="1"/>
          </p:cNvSpPr>
          <p:nvPr>
            <p:ph type="subTitle" idx="1"/>
          </p:nvPr>
        </p:nvSpPr>
        <p:spPr>
          <a:xfrm>
            <a:off x="729450" y="2356480"/>
            <a:ext cx="3787800" cy="742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R" sz="1900" dirty="0">
                <a:latin typeface="Raleway"/>
                <a:ea typeface="Raleway"/>
                <a:cs typeface="Raleway"/>
                <a:sym typeface="Raleway"/>
              </a:rPr>
              <a:t>Módulo</a:t>
            </a:r>
            <a:r>
              <a:rPr lang="en" sz="1900" dirty="0">
                <a:latin typeface="Raleway"/>
                <a:ea typeface="Raleway"/>
                <a:cs typeface="Raleway"/>
                <a:sym typeface="Raleway"/>
              </a:rPr>
              <a:t> 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Raleway"/>
                <a:ea typeface="Raleway"/>
                <a:cs typeface="Raleway"/>
                <a:sym typeface="Raleway"/>
              </a:rPr>
              <a:t>Código del curso</a:t>
            </a:r>
            <a:endParaRPr sz="19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 </a:t>
            </a:r>
            <a:endParaRPr dirty="0"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1386113" y="1244376"/>
            <a:ext cx="7511144" cy="33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600" dirty="0" err="1"/>
              <a:t>Párrafos</a:t>
            </a:r>
            <a:r>
              <a:rPr lang="en-US" sz="1600" dirty="0"/>
              <a:t> </a:t>
            </a:r>
            <a:r>
              <a:rPr lang="en-US" sz="1600" dirty="0" err="1"/>
              <a:t>introductorios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el </a:t>
            </a:r>
            <a:r>
              <a:rPr lang="en-US" sz="1600" dirty="0" err="1"/>
              <a:t>tema</a:t>
            </a:r>
            <a:r>
              <a:rPr lang="en-US" sz="1600" dirty="0"/>
              <a:t> general del </a:t>
            </a:r>
            <a:r>
              <a:rPr lang="en-US" sz="1600" dirty="0" err="1"/>
              <a:t>módulo</a:t>
            </a:r>
            <a:r>
              <a:rPr lang="en-US" sz="1600" dirty="0"/>
              <a:t>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600" dirty="0" err="1"/>
              <a:t>Redacte</a:t>
            </a:r>
            <a:r>
              <a:rPr lang="en-US" sz="1600" dirty="0"/>
              <a:t> un breve </a:t>
            </a:r>
            <a:r>
              <a:rPr lang="en-US" sz="1600" dirty="0" err="1"/>
              <a:t>texto</a:t>
            </a:r>
            <a:r>
              <a:rPr lang="en-US" sz="1600" dirty="0"/>
              <a:t> que </a:t>
            </a:r>
            <a:r>
              <a:rPr lang="en-US" sz="1600" dirty="0" err="1"/>
              <a:t>resuma</a:t>
            </a:r>
            <a:r>
              <a:rPr lang="en-US" sz="1600" dirty="0"/>
              <a:t> el </a:t>
            </a:r>
            <a:r>
              <a:rPr lang="en-US" sz="1600" dirty="0" err="1"/>
              <a:t>contenido</a:t>
            </a:r>
            <a:r>
              <a:rPr lang="en-US" sz="1600" dirty="0"/>
              <a:t> del </a:t>
            </a:r>
            <a:r>
              <a:rPr lang="en-US" sz="1600" dirty="0" err="1"/>
              <a:t>módulo</a:t>
            </a:r>
            <a:r>
              <a:rPr lang="en-US" sz="1600" dirty="0"/>
              <a:t> y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importancia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2754C-D410-47FC-859D-42C6300E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5" y="1244376"/>
            <a:ext cx="1146868" cy="334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Objetivos específicos </a:t>
            </a:r>
            <a:r>
              <a:rPr lang="es-PR" sz="3600" dirty="0"/>
              <a:t>de aprendizaje:</a:t>
            </a:r>
            <a:r>
              <a:rPr lang="en" sz="3600" dirty="0"/>
              <a:t> </a:t>
            </a:r>
            <a:endParaRPr sz="3600" dirty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1509486" y="1295400"/>
            <a:ext cx="7380514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1600" dirty="0"/>
              <a:t>Al finalizar el módulo se espera que el estudiante sea capaz de:</a:t>
            </a:r>
          </a:p>
          <a:p>
            <a:pPr marL="0" indent="0">
              <a:buNone/>
            </a:pPr>
            <a:endParaRPr lang="es-ES" sz="1600" dirty="0"/>
          </a:p>
          <a:p>
            <a:pPr marL="342900" indent="-342900">
              <a:lnSpc>
                <a:spcPct val="150000"/>
              </a:lnSpc>
            </a:pPr>
            <a:r>
              <a:rPr lang="es-ES" sz="1600" dirty="0">
                <a:solidFill>
                  <a:schemeClr val="bg2"/>
                </a:solidFill>
              </a:rPr>
              <a:t>Incluya objetivos que respondan al tema de este módulo. </a:t>
            </a:r>
          </a:p>
          <a:p>
            <a:pPr marL="342900" indent="-342900">
              <a:lnSpc>
                <a:spcPct val="150000"/>
              </a:lnSpc>
            </a:pPr>
            <a:r>
              <a:rPr lang="es-ES" sz="1600" dirty="0">
                <a:solidFill>
                  <a:schemeClr val="bg2"/>
                </a:solidFill>
              </a:rPr>
              <a:t>Se deriven de los objetivos generales  del curso establecidos en el prontuario. 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Sean observables y </a:t>
            </a:r>
            <a:r>
              <a:rPr lang="en-US" sz="1600" dirty="0" err="1">
                <a:solidFill>
                  <a:schemeClr val="bg2"/>
                </a:solidFill>
              </a:rPr>
              <a:t>medibles</a:t>
            </a:r>
            <a:r>
              <a:rPr lang="es-PR" sz="1600" dirty="0">
                <a:solidFill>
                  <a:schemeClr val="bg2"/>
                </a:solidFill>
              </a:rPr>
              <a:t>.</a:t>
            </a:r>
          </a:p>
          <a:p>
            <a:pPr marL="38100" indent="0">
              <a:buNone/>
            </a:pPr>
            <a:br>
              <a:rPr lang="es-PR" sz="2400" dirty="0"/>
            </a:br>
            <a:endParaRPr lang="es-ES" sz="2400" i="1" dirty="0"/>
          </a:p>
          <a:p>
            <a:pPr marL="0" indent="0">
              <a:buNone/>
            </a:pPr>
            <a:endParaRPr lang="es-ES_tradnl" sz="2400" dirty="0"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B70BC-D213-49AB-AE53-869EC7A1A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5" y="1244376"/>
            <a:ext cx="1146868" cy="334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Contenido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80457" y="1396276"/>
            <a:ext cx="7301801" cy="31947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 </a:t>
            </a:r>
            <a:r>
              <a:rPr lang="en-US" sz="2000" dirty="0" err="1"/>
              <a:t>repite</a:t>
            </a:r>
            <a:r>
              <a:rPr lang="en-US" sz="2000" dirty="0"/>
              <a:t> </a:t>
            </a:r>
            <a:r>
              <a:rPr lang="en-US" sz="2000" dirty="0" err="1"/>
              <a:t>cuantas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 sea </a:t>
            </a:r>
            <a:r>
              <a:rPr lang="en-US" sz="2000" dirty="0" err="1"/>
              <a:t>necesario</a:t>
            </a:r>
            <a:r>
              <a:rPr lang="en-US" sz="2000" dirty="0"/>
              <a:t> para el </a:t>
            </a:r>
            <a:r>
              <a:rPr lang="en-US" sz="2000" dirty="0" err="1"/>
              <a:t>módulo</a:t>
            </a:r>
            <a:r>
              <a:rPr lang="en-US" sz="20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/>
                </a:solidFill>
              </a:rPr>
              <a:t>Añada los “</a:t>
            </a:r>
            <a:r>
              <a:rPr lang="es-ES" sz="2000" dirty="0" err="1">
                <a:solidFill>
                  <a:schemeClr val="bg2"/>
                </a:solidFill>
              </a:rPr>
              <a:t>slides</a:t>
            </a:r>
            <a:r>
              <a:rPr lang="es-ES" sz="2000" dirty="0">
                <a:solidFill>
                  <a:schemeClr val="bg2"/>
                </a:solidFill>
              </a:rPr>
              <a:t>” que entienda necesario.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/>
                </a:solidFill>
              </a:rPr>
              <a:t>No sobrecargue la presentación de información.</a:t>
            </a:r>
            <a:r>
              <a:rPr lang="en-US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Incluya</a:t>
            </a:r>
            <a:r>
              <a:rPr lang="en-US" sz="2000" dirty="0"/>
              <a:t> </a:t>
            </a:r>
            <a:r>
              <a:rPr lang="en-US" sz="2000" dirty="0" err="1"/>
              <a:t>imágenes</a:t>
            </a:r>
            <a:r>
              <a:rPr lang="en-US" sz="2000" dirty="0"/>
              <a:t> </a:t>
            </a:r>
            <a:r>
              <a:rPr lang="en-US" sz="2000" dirty="0" err="1"/>
              <a:t>libres</a:t>
            </a:r>
            <a:r>
              <a:rPr lang="en-US" sz="2000" dirty="0"/>
              <a:t> de derechos de </a:t>
            </a:r>
            <a:r>
              <a:rPr lang="en-US" sz="2000" dirty="0" err="1"/>
              <a:t>autor</a:t>
            </a:r>
            <a:r>
              <a:rPr lang="en-US" sz="2000" dirty="0"/>
              <a:t>.</a:t>
            </a:r>
            <a:endParaRPr lang="es-ES_tradnl" sz="2000" dirty="0"/>
          </a:p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C3ADE-3F3E-4392-90E5-E69D7326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5" y="1244376"/>
            <a:ext cx="1146868" cy="33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7E74-CC54-4AC1-AF22-1B69C9F6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36E2D-7697-4650-8266-4EDA45197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171" y="1396276"/>
            <a:ext cx="7338087" cy="3194700"/>
          </a:xfrm>
        </p:spPr>
        <p:txBody>
          <a:bodyPr/>
          <a:lstStyle/>
          <a:p>
            <a:r>
              <a:rPr lang="en-US" sz="1600" dirty="0" err="1"/>
              <a:t>Redacte</a:t>
            </a:r>
            <a:r>
              <a:rPr lang="en-US" sz="1600" dirty="0"/>
              <a:t> un breve </a:t>
            </a:r>
            <a:r>
              <a:rPr lang="en-US" sz="1600" dirty="0" err="1"/>
              <a:t>resumen</a:t>
            </a:r>
            <a:r>
              <a:rPr lang="en-US" sz="1600" dirty="0"/>
              <a:t> de lo </a:t>
            </a:r>
            <a:r>
              <a:rPr lang="en-US" sz="1600" dirty="0" err="1"/>
              <a:t>discutido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módulo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8892B-C37C-449B-BA30-D010709A0C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92F7-E55E-476A-9C6F-8F244942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5" y="1244376"/>
            <a:ext cx="1146868" cy="33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584650" y="283775"/>
            <a:ext cx="8559300" cy="9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Referencias</a:t>
            </a:r>
            <a:endParaRPr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42" y="1256848"/>
            <a:ext cx="8171544" cy="3194700"/>
          </a:xfrm>
        </p:spPr>
        <p:txBody>
          <a:bodyPr/>
          <a:lstStyle/>
          <a:p>
            <a:pPr marL="38100" indent="0">
              <a:buNone/>
            </a:pPr>
            <a:r>
              <a:rPr lang="es-PR" sz="1400" dirty="0"/>
              <a:t>Asegúrese de incluir las referencias en formato APA o el formato que aplique a su área.</a:t>
            </a: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50" y="1322450"/>
            <a:ext cx="7893850" cy="1988100"/>
          </a:xfrm>
        </p:spPr>
        <p:txBody>
          <a:bodyPr/>
          <a:lstStyle/>
          <a:p>
            <a:r>
              <a:rPr lang="es-PR" dirty="0"/>
              <a:t>¡Felicidades ha completado el estudio del material educativo de este módulo!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8" y="3401499"/>
            <a:ext cx="6862232" cy="924967"/>
          </a:xfrm>
        </p:spPr>
        <p:txBody>
          <a:bodyPr/>
          <a:lstStyle/>
          <a:p>
            <a:pPr marL="0" indent="0"/>
            <a:r>
              <a:rPr lang="es-PR" dirty="0"/>
              <a:t>Para continuar su aprendizaje regrese al curso en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214103528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173</Words>
  <Application>Microsoft Office PowerPoint</Application>
  <PresentationFormat>On-screen Show (16:9)</PresentationFormat>
  <Paragraphs>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Lato</vt:lpstr>
      <vt:lpstr>Arial</vt:lpstr>
      <vt:lpstr>Calibri Light</vt:lpstr>
      <vt:lpstr>Calibri</vt:lpstr>
      <vt:lpstr>Raleway</vt:lpstr>
      <vt:lpstr>Streamline</vt:lpstr>
      <vt:lpstr>Custom Design</vt:lpstr>
      <vt:lpstr>Título del módulo </vt:lpstr>
      <vt:lpstr>Introducción </vt:lpstr>
      <vt:lpstr>Objetivos específicos de aprendizaje: </vt:lpstr>
      <vt:lpstr>Contenido</vt:lpstr>
      <vt:lpstr>Resumen</vt:lpstr>
      <vt:lpstr>Referencias</vt:lpstr>
      <vt:lpstr>¡Felicidades ha completado el estudio del material educativo de este módulo!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YAHAIRA TORRES RIVERA</dc:creator>
  <cp:lastModifiedBy>YAHAIRA TORRES RIVERA</cp:lastModifiedBy>
  <cp:revision>25</cp:revision>
  <dcterms:modified xsi:type="dcterms:W3CDTF">2020-06-12T16:06:30Z</dcterms:modified>
</cp:coreProperties>
</file>